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2" r:id="rId5"/>
    <p:sldId id="263" r:id="rId6"/>
    <p:sldId id="266" r:id="rId7"/>
    <p:sldId id="258" r:id="rId8"/>
    <p:sldId id="264" r:id="rId9"/>
    <p:sldId id="269" r:id="rId10"/>
    <p:sldId id="265" r:id="rId11"/>
    <p:sldId id="270" r:id="rId12"/>
    <p:sldId id="272" r:id="rId13"/>
    <p:sldId id="274" r:id="rId14"/>
    <p:sldId id="276" r:id="rId15"/>
    <p:sldId id="273" r:id="rId16"/>
    <p:sldId id="271" r:id="rId17"/>
    <p:sldId id="277" r:id="rId18"/>
    <p:sldId id="268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58" d="100"/>
          <a:sy n="58" d="100"/>
        </p:scale>
        <p:origin x="8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89D0C-70CC-4E8C-B2B4-0FED49932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D07C5B-A4AE-4C6C-9BB5-4E267B4EE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4D1BA-BB38-464F-92D7-0A23F1A22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D5BCE-2185-44BA-8806-A73380F8D70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9E1EA-08C1-44C5-BF17-F1BFB94DD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304C-2E5A-4940-A998-1A540B6B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9BC7-FBF3-4953-8941-95A6A3302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4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AB2A-4C94-45B8-9AB5-6DEFB697B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28E0EA-349B-481F-BFDF-46538C976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7986D-8F77-4804-9992-0AAEA008E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D5BCE-2185-44BA-8806-A73380F8D70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85840-6065-495F-BE4F-D18842ECE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E929E-5DE8-460D-A9C9-933BCAD26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9BC7-FBF3-4953-8941-95A6A3302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75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D2DF2F-AA96-43C2-892F-8E5526962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F523A1-D591-436E-BA21-7902582BF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9F68F-A461-4245-87EE-523572910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D5BCE-2185-44BA-8806-A73380F8D70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94FAF-A18C-4430-81E1-7999E289B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F9A94-E2C2-427F-818C-4495E376F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9BC7-FBF3-4953-8941-95A6A3302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1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D2CAC-AB75-449A-BF50-1F522BA3A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FC27B-CAAC-431E-9958-E044C6BDD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B719E-A649-43D8-9B75-241B039B6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D5BCE-2185-44BA-8806-A73380F8D70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63709-1316-462F-8D39-99A43B43E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3FA88-E1D1-4A33-8C9F-621BC4E19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9BC7-FBF3-4953-8941-95A6A3302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5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6A0BC-8321-472A-B35D-5B8A214F6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399EC-6E1E-4D04-8173-9DBCD86FA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02C46-F371-472E-80F0-D2A1DACD3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D5BCE-2185-44BA-8806-A73380F8D70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B9169-0169-4A64-B75F-D4036A9AD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A1606-C1E6-4BB9-A6F2-1886CD1A5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9BC7-FBF3-4953-8941-95A6A3302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2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34962-4EB2-4796-816A-918D2CFFA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8851B-0B92-416F-8E07-0A7BAC0891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06A8D-F482-45F1-A59E-96B671C74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FC8DE-8CF4-4119-A8C0-33D87D672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D5BCE-2185-44BA-8806-A73380F8D70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1AF3C-55E5-4E41-AA0E-F3F66C2DA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996C2-FB75-46B1-A92A-8F4B08BEA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9BC7-FBF3-4953-8941-95A6A3302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6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8E65C-37BD-446F-A563-DD3BB66E9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EAF8C-0942-4AFF-A1E9-3A14A058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ED6B2-BFC7-4C0C-96D4-F98D2C2A4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E7E32F-2DC0-45C9-913A-EE5E18AF8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C57D0A-4568-4E22-9320-973AD92432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9D8D80-B04D-422F-B5BE-7C2C227A7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D5BCE-2185-44BA-8806-A73380F8D70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09568F-4341-4436-BBC3-5910DC53E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2EE7F3-D5CA-4967-9D97-82403C339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9BC7-FBF3-4953-8941-95A6A3302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56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28061-4D28-45F5-8D88-9912355E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E43515-60CD-4CF9-8F07-BBB7F4381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D5BCE-2185-44BA-8806-A73380F8D70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28264D-49BC-4AF0-831A-F818A33D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77AD17-4E06-4096-BF0C-A526B2244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9BC7-FBF3-4953-8941-95A6A3302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7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B2BA0F-23C9-4528-9AE1-65444A1ED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D5BCE-2185-44BA-8806-A73380F8D70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A9360E-7AE0-42D6-B119-6C53ADF3B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37CE5-3E26-4B55-8D25-85F060CCE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9BC7-FBF3-4953-8941-95A6A3302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60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9BEE6-B95B-4EDB-ABEB-20085DCDF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321E4-E6CC-4B0A-B152-BE062DDC8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674941-B02B-4F49-8867-A9BBA52FD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90CBA-0C7E-48A6-91A1-1D0238666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D5BCE-2185-44BA-8806-A73380F8D70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95808-94B6-467E-AAF2-F6F03BD9C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4A752-C1E6-4E87-9A0F-9FFB73860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9BC7-FBF3-4953-8941-95A6A3302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6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A20EA-7704-4167-B7C6-66D88F079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948088-FF2B-49B5-9980-8310DC7AD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6932B7-628B-4BEE-9459-1F093B88C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37004-5F72-46D3-B89A-BDFCA4514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D5BCE-2185-44BA-8806-A73380F8D70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1C18F-D5D4-4823-9F40-3B64EB0C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25262-350C-4386-B66B-80FD6F352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9BC7-FBF3-4953-8941-95A6A3302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3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317F00-13CC-4A30-94C3-5A2321669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C8E87-106F-467F-B9DB-259798A58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0C600-EF47-4E8D-9DBD-92BE4B4AB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D5BCE-2185-44BA-8806-A73380F8D70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B29AD-CD50-44ED-A460-7B7A2459F2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2A0D8-B757-4AFF-9673-34FA3A7B0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69BC7-FBF3-4953-8941-95A6A3302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8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2602B-DA31-4B47-AB37-E71639F5B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4565"/>
            <a:ext cx="9144000" cy="1099272"/>
          </a:xfrm>
        </p:spPr>
        <p:txBody>
          <a:bodyPr>
            <a:normAutofit/>
          </a:bodyPr>
          <a:lstStyle/>
          <a:p>
            <a:r>
              <a:rPr lang="en-US" b="1" dirty="0"/>
              <a:t>Atoms and Chemical Bonding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E63A3E-3370-4191-9262-F5B471B8D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857" y="2403837"/>
            <a:ext cx="7314286" cy="4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91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5E89-E359-4B79-BA20-A2E17107A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and Chemical Bonds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BBE553-BAA8-439E-9479-0B2C7B074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2145402"/>
            <a:ext cx="10516511" cy="3679666"/>
          </a:xfrm>
          <a:prstGeom prst="rect">
            <a:avLst/>
          </a:prstGeom>
        </p:spPr>
      </p:pic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46D4052-65B8-4211-B98B-35073E4418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300200"/>
              </p:ext>
            </p:extLst>
          </p:nvPr>
        </p:nvGraphicFramePr>
        <p:xfrm>
          <a:off x="837744" y="1384645"/>
          <a:ext cx="10515600" cy="106680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129852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</a:rPr>
                        <a:t>An ionic bond forms between Na and Cl when an Na atom transfers an electron to a Cl atom.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479690"/>
                  </a:ext>
                </a:extLst>
              </a:tr>
            </a:tbl>
          </a:graphicData>
        </a:graphic>
      </p:graphicFrame>
      <p:graphicFrame>
        <p:nvGraphicFramePr>
          <p:cNvPr id="11" name="Content Placeholder 9">
            <a:extLst>
              <a:ext uri="{FF2B5EF4-FFF2-40B4-BE49-F238E27FC236}">
                <a16:creationId xmlns:a16="http://schemas.microsoft.com/office/drawing/2014/main" id="{6640D571-30E5-4803-A8A6-DD6B2F49C8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249560"/>
              </p:ext>
            </p:extLst>
          </p:nvPr>
        </p:nvGraphicFramePr>
        <p:xfrm>
          <a:off x="990144" y="3985235"/>
          <a:ext cx="10515600" cy="3657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129852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47969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D0B8B34-9841-4BE1-BF24-59821D3EA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159893"/>
              </p:ext>
            </p:extLst>
          </p:nvPr>
        </p:nvGraphicFramePr>
        <p:xfrm>
          <a:off x="990144" y="5351385"/>
          <a:ext cx="10515600" cy="106680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9628966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</a:rPr>
                        <a:t>An </a:t>
                      </a:r>
                      <a:r>
                        <a:rPr lang="en-US" sz="3200" b="1" dirty="0">
                          <a:solidFill>
                            <a:srgbClr val="0069B6"/>
                          </a:solidFill>
                          <a:effectLst/>
                        </a:rPr>
                        <a:t>ion </a:t>
                      </a:r>
                      <a:r>
                        <a:rPr lang="en-US" sz="3200" dirty="0">
                          <a:effectLst/>
                        </a:rPr>
                        <a:t>is an atom that is no longer electrically neutral because it has lost or gained valence electrons.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064535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3B131189-C3CF-49D4-A25D-D78F0AD03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877" y="2533761"/>
            <a:ext cx="4451245" cy="28176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3D72A9-5200-4BBD-A53E-E3E3F3F8A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734" y="2533762"/>
            <a:ext cx="4945826" cy="281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68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5E89-E359-4B79-BA20-A2E17107A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and Chemical Bonds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869F2-2A69-4498-AE21-77B7490F4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631" y="1319598"/>
            <a:ext cx="10515600" cy="4351338"/>
          </a:xfrm>
        </p:spPr>
        <p:txBody>
          <a:bodyPr/>
          <a:lstStyle/>
          <a:p>
            <a:r>
              <a:rPr lang="en-US" dirty="0"/>
              <a:t>Atoms are electrically neutral because they have the same number of protons and electrons.</a:t>
            </a:r>
          </a:p>
          <a:p>
            <a:r>
              <a:rPr lang="en-US" dirty="0"/>
              <a:t>Once an atom gains or loses electrons, it becomes a charged ion.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2B64F3-F2B3-452E-B1ED-9E3388074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928" y="2645161"/>
            <a:ext cx="6158144" cy="26749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4CAEDA-C918-4177-A81F-02466D2DE340}"/>
              </a:ext>
            </a:extLst>
          </p:cNvPr>
          <p:cNvSpPr txBox="1"/>
          <p:nvPr/>
        </p:nvSpPr>
        <p:spPr>
          <a:xfrm>
            <a:off x="1024631" y="5394303"/>
            <a:ext cx="100128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Ionic Bonds stay together because the charges of the ions are attracted to each other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651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5E89-E359-4B79-BA20-A2E17107A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and Chemical Bonds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329063-7A04-4BFA-B256-E740BD096E9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1934" y="1383401"/>
          <a:ext cx="10515600" cy="34747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7228987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4600" b="1" dirty="0">
                          <a:solidFill>
                            <a:srgbClr val="000000"/>
                          </a:solidFill>
                          <a:effectLst/>
                        </a:rPr>
                        <a:t>Characteristics of an Ionic Bonds:</a:t>
                      </a:r>
                      <a:endParaRPr lang="en-US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4400" b="1" dirty="0">
                          <a:solidFill>
                            <a:srgbClr val="000000"/>
                          </a:solidFill>
                          <a:effectLst/>
                        </a:rPr>
                        <a:t>involve transfer of electrons</a:t>
                      </a:r>
                      <a:endParaRPr lang="en-US" sz="4600" b="1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4400" b="1" dirty="0">
                          <a:solidFill>
                            <a:srgbClr val="000000"/>
                          </a:solidFill>
                          <a:effectLst/>
                        </a:rPr>
                        <a:t>forms ions (atoms with a charge)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4400" b="1" dirty="0">
                          <a:solidFill>
                            <a:srgbClr val="000000"/>
                          </a:solidFill>
                          <a:effectLst/>
                        </a:rPr>
                        <a:t>between metals and nonmetals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4400" b="1" dirty="0">
                          <a:solidFill>
                            <a:srgbClr val="000000"/>
                          </a:solidFill>
                          <a:effectLst/>
                        </a:rPr>
                        <a:t>forms ionic compounds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40611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5ECFEA1-8287-4A82-8511-86A715457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900" y="3897296"/>
            <a:ext cx="2842166" cy="269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67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DA0F057-A532-44B3-AD9D-39C64DE7B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91" t="43747" r="38759" b="16709"/>
          <a:stretch/>
        </p:blipFill>
        <p:spPr>
          <a:xfrm>
            <a:off x="10228792" y="5095159"/>
            <a:ext cx="1540906" cy="1609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61AB7D-3788-4D07-AE2D-51B3B69FA7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03" t="50482" r="40515" b="21790"/>
          <a:stretch/>
        </p:blipFill>
        <p:spPr>
          <a:xfrm>
            <a:off x="10031976" y="3712349"/>
            <a:ext cx="1676401" cy="13891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625E89-E359-4B79-BA20-A2E17107A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and Chemical Bonds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329063-7A04-4BFA-B256-E740BD096E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78927"/>
              </p:ext>
            </p:extLst>
          </p:nvPr>
        </p:nvGraphicFramePr>
        <p:xfrm>
          <a:off x="639233" y="1332041"/>
          <a:ext cx="8576733" cy="4145280"/>
        </p:xfrm>
        <a:graphic>
          <a:graphicData uri="http://schemas.openxmlformats.org/drawingml/2006/table">
            <a:tbl>
              <a:tblPr/>
              <a:tblGrid>
                <a:gridCol w="8576733">
                  <a:extLst>
                    <a:ext uri="{9D8B030D-6E8A-4147-A177-3AD203B41FA5}">
                      <a16:colId xmlns:a16="http://schemas.microsoft.com/office/drawing/2014/main" val="17228987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4600" b="1" dirty="0">
                          <a:solidFill>
                            <a:srgbClr val="000000"/>
                          </a:solidFill>
                          <a:effectLst/>
                        </a:rPr>
                        <a:t>Ionic Compounds Characteristics:</a:t>
                      </a:r>
                      <a:endParaRPr lang="en-US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4400" b="1" dirty="0">
                          <a:solidFill>
                            <a:srgbClr val="000000"/>
                          </a:solidFill>
                          <a:effectLst/>
                        </a:rPr>
                        <a:t>Brittle solids with crystal shapes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4400" b="1" dirty="0">
                          <a:solidFill>
                            <a:srgbClr val="000000"/>
                          </a:solidFill>
                          <a:effectLst/>
                        </a:rPr>
                        <a:t>Good insulators in solid form, but </a:t>
                      </a:r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</a:rPr>
                        <a:t>become</a:t>
                      </a:r>
                      <a:r>
                        <a:rPr lang="en-US" sz="4400" b="1" dirty="0">
                          <a:solidFill>
                            <a:srgbClr val="000000"/>
                          </a:solidFill>
                          <a:effectLst/>
                        </a:rPr>
                        <a:t> good conductors in liquid or dissolved form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4400" b="1" dirty="0">
                          <a:solidFill>
                            <a:srgbClr val="000000"/>
                          </a:solidFill>
                          <a:effectLst/>
                        </a:rPr>
                        <a:t>High melting and boiling point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40611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EC47F6A-1EDE-4965-A127-4606FA9A1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1976" y="2554917"/>
            <a:ext cx="1757539" cy="1168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DFD9FE-DA0D-4F2D-8C57-62C8BA2512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288" t="39015" r="38758" b="16709"/>
          <a:stretch/>
        </p:blipFill>
        <p:spPr>
          <a:xfrm>
            <a:off x="9516533" y="407708"/>
            <a:ext cx="2137834" cy="22182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52D7A8-C099-492A-9E24-3781C561B6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375" t="41044" r="42601" b="14680"/>
          <a:stretch/>
        </p:blipFill>
        <p:spPr>
          <a:xfrm>
            <a:off x="8804273" y="4076083"/>
            <a:ext cx="1424519" cy="196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76B70F-A7E7-4AF8-B5B2-93F64183CB2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118" t="44402" r="43170" b="15695"/>
          <a:stretch/>
        </p:blipFill>
        <p:spPr>
          <a:xfrm>
            <a:off x="8897443" y="1569980"/>
            <a:ext cx="1134533" cy="199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86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5E89-E359-4B79-BA20-A2E17107A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and Chemical Bonds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869F2-2A69-4498-AE21-77B7490F4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How do atoms form an covalent bond?</a:t>
            </a:r>
          </a:p>
          <a:p>
            <a:r>
              <a:rPr lang="en-US" sz="4400" dirty="0"/>
              <a:t>What kind of compound is formed from an covalent bond?</a:t>
            </a:r>
          </a:p>
          <a:p>
            <a:r>
              <a:rPr lang="en-US" sz="4400" dirty="0"/>
              <a:t>What are some characteristics of an </a:t>
            </a:r>
            <a:r>
              <a:rPr lang="en-US" sz="4400" dirty="0" err="1"/>
              <a:t>covlent</a:t>
            </a:r>
            <a:r>
              <a:rPr lang="en-US" sz="4400" dirty="0"/>
              <a:t> compound?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97B132-684B-4A73-AADC-047532FC0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448" y="1485926"/>
            <a:ext cx="2495238" cy="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7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5E89-E359-4B79-BA20-A2E17107A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and Chemical Bonds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869F2-2A69-4498-AE21-77B7490F4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5401"/>
            <a:ext cx="10515600" cy="4031562"/>
          </a:xfrm>
        </p:spPr>
        <p:txBody>
          <a:bodyPr>
            <a:normAutofit/>
          </a:bodyPr>
          <a:lstStyle/>
          <a:p>
            <a:r>
              <a:rPr lang="en-US" sz="4000" dirty="0"/>
              <a:t>Covalent bonds involve a sharing of valence electrons</a:t>
            </a:r>
          </a:p>
          <a:p>
            <a:r>
              <a:rPr lang="en-US" sz="4000" dirty="0"/>
              <a:t>Atoms can share 1 pair, 2 pairs, or 3 pairs of valence electrons.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1ADE6AA-B027-42FD-9043-6F7FC55947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592274"/>
              </p:ext>
            </p:extLst>
          </p:nvPr>
        </p:nvGraphicFramePr>
        <p:xfrm>
          <a:off x="651934" y="1383401"/>
          <a:ext cx="10515600" cy="76200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7228987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rgbClr val="000000"/>
                          </a:solidFill>
                          <a:effectLst/>
                        </a:rPr>
                        <a:t>How do atoms form a covalent bond?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406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5748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5E89-E359-4B79-BA20-A2E17107A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and Chemical Bonds</a:t>
            </a:r>
          </a:p>
        </p:txBody>
      </p:sp>
      <p:sp>
        <p:nvSpPr>
          <p:cNvPr id="4" name="txt_box">
            <a:extLst>
              <a:ext uri="{FF2B5EF4-FFF2-40B4-BE49-F238E27FC236}">
                <a16:creationId xmlns:a16="http://schemas.microsoft.com/office/drawing/2014/main" id="{BC7A57C1-7505-4374-BF8F-410B6460C5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867930"/>
          </a:xfrm>
          <a:noFill/>
        </p:spPr>
        <p:txBody>
          <a:bodyPr>
            <a:spAutoFit/>
          </a:bodyPr>
          <a:lstStyle/>
          <a:p>
            <a:r>
              <a:rPr lang="en-US" dirty="0"/>
              <a:t>An covalent bond forms between H and O when an two H atoms each share an electron with an O atom. </a:t>
            </a:r>
          </a:p>
        </p:txBody>
      </p:sp>
      <p:pic>
        <p:nvPicPr>
          <p:cNvPr id="5" name="Picture 8" descr="C332-09A-MSS12">
            <a:extLst>
              <a:ext uri="{FF2B5EF4-FFF2-40B4-BE49-F238E27FC236}">
                <a16:creationId xmlns:a16="http://schemas.microsoft.com/office/drawing/2014/main" id="{981DBC42-3EF2-41D9-92CB-0E15F1FCA7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25"/>
          <a:stretch/>
        </p:blipFill>
        <p:spPr bwMode="auto">
          <a:xfrm>
            <a:off x="1788583" y="2655888"/>
            <a:ext cx="8229600" cy="178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F6EFC6-8D77-4637-95D9-DB1A80BA0634}"/>
              </a:ext>
            </a:extLst>
          </p:cNvPr>
          <p:cNvSpPr/>
          <p:nvPr/>
        </p:nvSpPr>
        <p:spPr>
          <a:xfrm>
            <a:off x="1075267" y="4620465"/>
            <a:ext cx="916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Covalent bonds stay together in a molecule. </a:t>
            </a:r>
          </a:p>
        </p:txBody>
      </p:sp>
    </p:spTree>
    <p:extLst>
      <p:ext uri="{BB962C8B-B14F-4D97-AF65-F5344CB8AC3E}">
        <p14:creationId xmlns:p14="http://schemas.microsoft.com/office/powerpoint/2010/main" val="2722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5E89-E359-4B79-BA20-A2E17107A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and Chemical Bonds</a:t>
            </a:r>
          </a:p>
        </p:txBody>
      </p:sp>
      <p:sp>
        <p:nvSpPr>
          <p:cNvPr id="4" name="txt_box">
            <a:extLst>
              <a:ext uri="{FF2B5EF4-FFF2-40B4-BE49-F238E27FC236}">
                <a16:creationId xmlns:a16="http://schemas.microsoft.com/office/drawing/2014/main" id="{BC7A57C1-7505-4374-BF8F-410B6460C5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867930"/>
          </a:xfrm>
          <a:noFill/>
        </p:spPr>
        <p:txBody>
          <a:bodyPr>
            <a:spAutoFit/>
          </a:bodyPr>
          <a:lstStyle/>
          <a:p>
            <a:r>
              <a:rPr lang="en-US" dirty="0"/>
              <a:t>An covalent bond forms between H and O when an two H atoms each share an electron with an O atom.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F6EFC6-8D77-4637-95D9-DB1A80BA0634}"/>
              </a:ext>
            </a:extLst>
          </p:cNvPr>
          <p:cNvSpPr/>
          <p:nvPr/>
        </p:nvSpPr>
        <p:spPr>
          <a:xfrm>
            <a:off x="1035511" y="5465325"/>
            <a:ext cx="916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Covalent bonds stay together in a molecule.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0E96D8-E880-414F-B961-75A919625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649" y="2693554"/>
            <a:ext cx="8174751" cy="277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6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5E89-E359-4B79-BA20-A2E17107A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and Chemical Bonds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16BF29-68EE-4CD3-852D-B14677BC8E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242976"/>
              </p:ext>
            </p:extLst>
          </p:nvPr>
        </p:nvGraphicFramePr>
        <p:xfrm>
          <a:off x="719666" y="1366467"/>
          <a:ext cx="8763001" cy="4815840"/>
        </p:xfrm>
        <a:graphic>
          <a:graphicData uri="http://schemas.openxmlformats.org/drawingml/2006/table">
            <a:tbl>
              <a:tblPr/>
              <a:tblGrid>
                <a:gridCol w="8763001">
                  <a:extLst>
                    <a:ext uri="{9D8B030D-6E8A-4147-A177-3AD203B41FA5}">
                      <a16:colId xmlns:a16="http://schemas.microsoft.com/office/drawing/2014/main" val="15459765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4600" b="1" dirty="0">
                          <a:solidFill>
                            <a:srgbClr val="000000"/>
                          </a:solidFill>
                          <a:effectLst/>
                        </a:rPr>
                        <a:t>Covalent Bonds:</a:t>
                      </a:r>
                      <a:endParaRPr lang="en-US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4400" b="1" dirty="0">
                          <a:solidFill>
                            <a:srgbClr val="000000"/>
                          </a:solidFill>
                          <a:effectLst/>
                        </a:rPr>
                        <a:t>involve sharing of electrons</a:t>
                      </a:r>
                      <a:endParaRPr lang="en-US" sz="4600" b="1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4400" b="1" dirty="0">
                          <a:solidFill>
                            <a:srgbClr val="000000"/>
                          </a:solidFill>
                          <a:effectLst/>
                        </a:rPr>
                        <a:t>no ions formed (atoms with a charge)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4400" b="1" dirty="0">
                          <a:solidFill>
                            <a:srgbClr val="000000"/>
                          </a:solidFill>
                          <a:effectLst/>
                        </a:rPr>
                        <a:t>between nonmetals and nonmetals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4400" b="1" dirty="0">
                          <a:solidFill>
                            <a:srgbClr val="000000"/>
                          </a:solidFill>
                          <a:effectLst/>
                        </a:rPr>
                        <a:t>forms covalent compounds (molecules)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7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571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5E89-E359-4B79-BA20-A2E17107A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and Chemical Bonds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329063-7A04-4BFA-B256-E740BD096E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703898"/>
              </p:ext>
            </p:extLst>
          </p:nvPr>
        </p:nvGraphicFramePr>
        <p:xfrm>
          <a:off x="639233" y="1332041"/>
          <a:ext cx="8576733" cy="4175760"/>
        </p:xfrm>
        <a:graphic>
          <a:graphicData uri="http://schemas.openxmlformats.org/drawingml/2006/table">
            <a:tbl>
              <a:tblPr/>
              <a:tblGrid>
                <a:gridCol w="8576733">
                  <a:extLst>
                    <a:ext uri="{9D8B030D-6E8A-4147-A177-3AD203B41FA5}">
                      <a16:colId xmlns:a16="http://schemas.microsoft.com/office/drawing/2014/main" val="17228987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4600" b="1" dirty="0">
                          <a:solidFill>
                            <a:srgbClr val="000000"/>
                          </a:solidFill>
                          <a:effectLst/>
                        </a:rPr>
                        <a:t>Covalent Compounds Characteristics:</a:t>
                      </a:r>
                      <a:endParaRPr lang="en-US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4400" b="1" dirty="0">
                          <a:solidFill>
                            <a:srgbClr val="000000"/>
                          </a:solidFill>
                          <a:effectLst/>
                        </a:rPr>
                        <a:t>Soft solids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4400" b="1" dirty="0">
                          <a:solidFill>
                            <a:srgbClr val="000000"/>
                          </a:solidFill>
                          <a:effectLst/>
                        </a:rPr>
                        <a:t>Good insulators in solid form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4400" b="1" dirty="0">
                          <a:solidFill>
                            <a:srgbClr val="000000"/>
                          </a:solidFill>
                          <a:effectLst/>
                        </a:rPr>
                        <a:t>Do not conduct electricity in water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4400" b="1" dirty="0">
                          <a:solidFill>
                            <a:srgbClr val="000000"/>
                          </a:solidFill>
                          <a:effectLst/>
                        </a:rPr>
                        <a:t>Low melting and boiling point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40611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732540B-1F9B-4384-AB8D-B78E265CE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231" y="2057966"/>
            <a:ext cx="2143125" cy="2143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0CE620-A708-48EE-9EDC-880249AC93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28" r="28028"/>
          <a:stretch/>
        </p:blipFill>
        <p:spPr>
          <a:xfrm>
            <a:off x="10395628" y="3859742"/>
            <a:ext cx="1157139" cy="26331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757CB9-8E48-4836-AB1E-77DF1F0AE1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40" r="28249"/>
          <a:stretch/>
        </p:blipFill>
        <p:spPr>
          <a:xfrm>
            <a:off x="10395628" y="762613"/>
            <a:ext cx="1241413" cy="29977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F219AC-5840-4DB1-8AC3-8C13050F25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087" r="25505"/>
          <a:stretch/>
        </p:blipFill>
        <p:spPr>
          <a:xfrm>
            <a:off x="9394456" y="4081290"/>
            <a:ext cx="1016001" cy="21431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130C4B-53DC-45B1-A22C-06130427DB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6728" y="619531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28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088B4-90D7-4F5A-8B7F-3B9C32993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and Chemical Bonds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BE0E2-B0E5-4076-BBB7-FDE8334DF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r>
              <a:rPr lang="en-US" sz="4400" dirty="0"/>
              <a:t>What can an atom’s position on the periodic table tell you about its ability to chemically bond?</a:t>
            </a:r>
          </a:p>
          <a:p>
            <a:r>
              <a:rPr lang="en-US" sz="4400" dirty="0"/>
              <a:t>Why do atoms gain, lose, or share electrons?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CDC93-D702-4A2D-BDFC-7A22E4F2D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448" y="1485926"/>
            <a:ext cx="2495238" cy="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88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5E89-E359-4B79-BA20-A2E17107A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63525"/>
            <a:ext cx="10515600" cy="1325563"/>
          </a:xfrm>
        </p:spPr>
        <p:txBody>
          <a:bodyPr/>
          <a:lstStyle/>
          <a:p>
            <a:r>
              <a:rPr lang="en-US" dirty="0"/>
              <a:t>Elements and Chemical Bonds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869F2-2A69-4498-AE21-77B7490F4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905131"/>
            <a:ext cx="6460067" cy="4182269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Most of the matter around you is made of compounds.</a:t>
            </a:r>
            <a:endParaRPr lang="en-US" sz="3200" dirty="0">
              <a:effectLst/>
            </a:endParaRPr>
          </a:p>
          <a:p>
            <a:pPr lvl="1"/>
            <a:r>
              <a:rPr lang="en-US" sz="3200" dirty="0"/>
              <a:t>A </a:t>
            </a:r>
            <a:r>
              <a:rPr lang="en-US" sz="3200" b="1" dirty="0"/>
              <a:t>chemical bond </a:t>
            </a:r>
            <a:r>
              <a:rPr lang="en-US" sz="3200" dirty="0"/>
              <a:t>is a force that holds two or more atoms together in a compound.</a:t>
            </a:r>
          </a:p>
          <a:p>
            <a:pPr lvl="1"/>
            <a:r>
              <a:rPr lang="en-US" sz="3200" dirty="0"/>
              <a:t>A </a:t>
            </a:r>
            <a:r>
              <a:rPr lang="en-US" sz="3200" b="1" dirty="0"/>
              <a:t>valence electron </a:t>
            </a:r>
            <a:r>
              <a:rPr lang="en-US" sz="3200" dirty="0"/>
              <a:t>is an outermost electron of an atom that participates in chemical bonding.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DBE73C-6324-4244-ABDE-4CCE381BC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933" y="2235200"/>
            <a:ext cx="4049498" cy="34882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6B5932-88C0-40E2-89B6-4A22CA8AAAA4}"/>
              </a:ext>
            </a:extLst>
          </p:cNvPr>
          <p:cNvSpPr txBox="1"/>
          <p:nvPr/>
        </p:nvSpPr>
        <p:spPr>
          <a:xfrm>
            <a:off x="778933" y="1265922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Why do atoms chemically bond to form compounds?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57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5E89-E359-4B79-BA20-A2E17107A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and Chemical Bonds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869F2-2A69-4498-AE21-77B7490F4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The number of valence electrons in each atom of an element can help you tell the type and number of bonds that an atom can form. </a:t>
            </a:r>
          </a:p>
          <a:p>
            <a:r>
              <a:rPr lang="en-US" dirty="0"/>
              <a:t>The periodic table can tell you how many valence electrons an atom has.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A41B93-C637-4D5F-A078-B71C3D0D3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172" y="1825625"/>
            <a:ext cx="4819048" cy="3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96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5E89-E359-4B79-BA20-A2E17107A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and Chemical Bonds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869F2-2A69-4498-AE21-77B7490F4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98818" cy="4351338"/>
          </a:xfrm>
        </p:spPr>
        <p:txBody>
          <a:bodyPr/>
          <a:lstStyle/>
          <a:p>
            <a:r>
              <a:rPr lang="en-US" dirty="0"/>
              <a:t>Elements in the same group/family have the same number of valence electrons.</a:t>
            </a:r>
          </a:p>
          <a:p>
            <a:r>
              <a:rPr lang="en-US" dirty="0"/>
              <a:t>Valence electrons determine stability.</a:t>
            </a:r>
          </a:p>
          <a:p>
            <a:r>
              <a:rPr lang="en-US" dirty="0"/>
              <a:t>Octet rule</a:t>
            </a:r>
          </a:p>
          <a:p>
            <a:pPr marL="0" indent="0">
              <a:buNone/>
            </a:pPr>
            <a:r>
              <a:rPr lang="en-US" dirty="0"/>
              <a:t>	&lt;8 = unstable</a:t>
            </a:r>
          </a:p>
          <a:p>
            <a:pPr marL="0" indent="0">
              <a:buNone/>
            </a:pPr>
            <a:r>
              <a:rPr lang="en-US" dirty="0"/>
              <a:t>	8 = stable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A41B93-C637-4D5F-A078-B71C3D0D3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172" y="1825625"/>
            <a:ext cx="4819048" cy="34190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010AF1-582D-425F-A662-84FEFC3E6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878" y="4432592"/>
            <a:ext cx="1778280" cy="177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43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5E89-E359-4B79-BA20-A2E17107A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and Chemical Bonds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08752B-AA48-4AD0-B7F3-0D3DBE36BD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794795"/>
              </p:ext>
            </p:extLst>
          </p:nvPr>
        </p:nvGraphicFramePr>
        <p:xfrm>
          <a:off x="838200" y="1673307"/>
          <a:ext cx="4508386" cy="3505200"/>
        </p:xfrm>
        <a:graphic>
          <a:graphicData uri="http://schemas.openxmlformats.org/drawingml/2006/table">
            <a:tbl>
              <a:tblPr/>
              <a:tblGrid>
                <a:gridCol w="4508386">
                  <a:extLst>
                    <a:ext uri="{9D8B030D-6E8A-4147-A177-3AD203B41FA5}">
                      <a16:colId xmlns:a16="http://schemas.microsoft.com/office/drawing/2014/main" val="22055275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E40004"/>
                          </a:solidFill>
                          <a:effectLst/>
                        </a:rPr>
                        <a:t> </a:t>
                      </a:r>
                      <a:r>
                        <a:rPr lang="en-US" sz="3200" dirty="0">
                          <a:effectLst/>
                        </a:rPr>
                        <a:t>Electron Dot Diagrams are a model that represents valence electrons in an atom as dots around the element’s chemical symbol.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89037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112D565-3049-4F2C-84F9-E143634C4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486" y="1479343"/>
            <a:ext cx="5773414" cy="441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23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5E89-E359-4B79-BA20-A2E17107A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992"/>
            <a:ext cx="10515600" cy="1325563"/>
          </a:xfrm>
        </p:spPr>
        <p:txBody>
          <a:bodyPr/>
          <a:lstStyle/>
          <a:p>
            <a:r>
              <a:rPr lang="en-US" dirty="0"/>
              <a:t>Elements and Chemical Bonds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9F37DD7-5DF4-4EA2-A2D8-3925633D20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834273"/>
              </p:ext>
            </p:extLst>
          </p:nvPr>
        </p:nvGraphicFramePr>
        <p:xfrm>
          <a:off x="838200" y="1011106"/>
          <a:ext cx="10515600" cy="106680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5512553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</a:rPr>
                        <a:t>Atoms gain, lose, or share valence electrons (to get 8 in outer energy level) and become chemically stable.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881266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BE0366A-0282-433F-A7E3-A1BF185FF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77906"/>
            <a:ext cx="2916519" cy="29165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2BB3F7-AEFC-466D-8EE9-FBA061887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304" y="2077906"/>
            <a:ext cx="2723798" cy="29165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7C2C71-5B96-4668-9060-185EBABA8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0049" y="2108202"/>
            <a:ext cx="2390351" cy="2886223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6BF6A5B-9F34-4B31-B131-99E704C85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799031"/>
              </p:ext>
            </p:extLst>
          </p:nvPr>
        </p:nvGraphicFramePr>
        <p:xfrm>
          <a:off x="2377810" y="4895876"/>
          <a:ext cx="10515600" cy="17373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9375846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3600" u="none" dirty="0">
                          <a:solidFill>
                            <a:srgbClr val="000000"/>
                          </a:solidFill>
                          <a:effectLst/>
                        </a:rPr>
                        <a:t>Atoms can become stable in 2 ways:</a:t>
                      </a:r>
                      <a:endParaRPr lang="en-US" u="none" dirty="0">
                        <a:effectLst/>
                      </a:endParaRPr>
                    </a:p>
                    <a:p>
                      <a:r>
                        <a:rPr lang="en-US" sz="3600" u="none" dirty="0">
                          <a:solidFill>
                            <a:srgbClr val="000000"/>
                          </a:solidFill>
                          <a:effectLst/>
                        </a:rPr>
                        <a:t>By transferring electrons </a:t>
                      </a:r>
                      <a:r>
                        <a:rPr lang="en-US" sz="1800" b="0" u="none" dirty="0">
                          <a:solidFill>
                            <a:schemeClr val="tx1"/>
                          </a:solidFill>
                          <a:effectLst/>
                        </a:rPr>
                        <a:t>-  </a:t>
                      </a:r>
                      <a:r>
                        <a:rPr lang="en-US" sz="3600" b="1" u="none" dirty="0">
                          <a:solidFill>
                            <a:srgbClr val="000000"/>
                          </a:solidFill>
                          <a:effectLst/>
                        </a:rPr>
                        <a:t>ionic bond</a:t>
                      </a:r>
                      <a:endParaRPr lang="en-US" u="none" dirty="0">
                        <a:effectLst/>
                      </a:endParaRPr>
                    </a:p>
                    <a:p>
                      <a:r>
                        <a:rPr lang="en-US" sz="3600" u="none" dirty="0">
                          <a:solidFill>
                            <a:srgbClr val="000000"/>
                          </a:solidFill>
                          <a:effectLst/>
                        </a:rPr>
                        <a:t>By sharing electrons </a:t>
                      </a:r>
                      <a:r>
                        <a:rPr lang="en-US" sz="1800" b="0" u="none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en-US" sz="3600" b="1" u="none" dirty="0">
                          <a:solidFill>
                            <a:srgbClr val="000000"/>
                          </a:solidFill>
                          <a:effectLst/>
                        </a:rPr>
                        <a:t>covalent bond</a:t>
                      </a:r>
                      <a:endParaRPr lang="en-US" u="none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537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452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5E89-E359-4B79-BA20-A2E17107A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and Chemical Bonds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869F2-2A69-4498-AE21-77B7490F4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How do atoms form an ionic bond?</a:t>
            </a:r>
          </a:p>
          <a:p>
            <a:r>
              <a:rPr lang="en-US" sz="4400" dirty="0"/>
              <a:t>What kind of compound is formed from an ionic bond?</a:t>
            </a:r>
          </a:p>
          <a:p>
            <a:r>
              <a:rPr lang="en-US" sz="4400" dirty="0"/>
              <a:t>What are some characteristics of an ionic compound?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97B132-684B-4A73-AADC-047532FC0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448" y="1485926"/>
            <a:ext cx="2495238" cy="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58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5E89-E359-4B79-BA20-A2E17107A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and Chemical Bonds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869F2-2A69-4498-AE21-77B7490F4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5401"/>
            <a:ext cx="10515600" cy="4031562"/>
          </a:xfrm>
        </p:spPr>
        <p:txBody>
          <a:bodyPr>
            <a:normAutofit/>
          </a:bodyPr>
          <a:lstStyle/>
          <a:p>
            <a:r>
              <a:rPr lang="en-US" sz="4000" dirty="0"/>
              <a:t>Ionic bonds involve a transfer of valence electrons</a:t>
            </a:r>
          </a:p>
          <a:p>
            <a:r>
              <a:rPr lang="en-US" sz="4000" dirty="0"/>
              <a:t>One atom will give up valence electrons, one atom will take valence electrons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1ADE6AA-B027-42FD-9043-6F7FC55947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699386"/>
              </p:ext>
            </p:extLst>
          </p:nvPr>
        </p:nvGraphicFramePr>
        <p:xfrm>
          <a:off x="651934" y="1383401"/>
          <a:ext cx="10515600" cy="76200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7228987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rgbClr val="000000"/>
                          </a:solidFill>
                          <a:effectLst/>
                        </a:rPr>
                        <a:t>How do atoms form an ionic bond?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406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327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660</Words>
  <Application>Microsoft Office PowerPoint</Application>
  <PresentationFormat>Widescreen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Atoms and Chemical Bonding</vt:lpstr>
      <vt:lpstr>Elements and Chemical Bonds</vt:lpstr>
      <vt:lpstr>Elements and Chemical Bonds</vt:lpstr>
      <vt:lpstr>Elements and Chemical Bonds</vt:lpstr>
      <vt:lpstr>Elements and Chemical Bonds</vt:lpstr>
      <vt:lpstr>Elements and Chemical Bonds</vt:lpstr>
      <vt:lpstr>Elements and Chemical Bonds</vt:lpstr>
      <vt:lpstr>Elements and Chemical Bonds</vt:lpstr>
      <vt:lpstr>Elements and Chemical Bonds</vt:lpstr>
      <vt:lpstr>Elements and Chemical Bonds</vt:lpstr>
      <vt:lpstr>Elements and Chemical Bonds</vt:lpstr>
      <vt:lpstr>Elements and Chemical Bonds</vt:lpstr>
      <vt:lpstr>Elements and Chemical Bonds</vt:lpstr>
      <vt:lpstr>Elements and Chemical Bonds</vt:lpstr>
      <vt:lpstr>Elements and Chemical Bonds</vt:lpstr>
      <vt:lpstr>Elements and Chemical Bonds</vt:lpstr>
      <vt:lpstr>Elements and Chemical Bonds</vt:lpstr>
      <vt:lpstr>Elements and Chemical Bonds</vt:lpstr>
      <vt:lpstr>Elements and Chemical Bonds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Atoms and Chemical Bonding</dc:title>
  <dc:creator>Mo</dc:creator>
  <cp:lastModifiedBy>Mo</cp:lastModifiedBy>
  <cp:revision>12</cp:revision>
  <dcterms:created xsi:type="dcterms:W3CDTF">2020-04-06T12:08:44Z</dcterms:created>
  <dcterms:modified xsi:type="dcterms:W3CDTF">2020-04-17T00:13:35Z</dcterms:modified>
</cp:coreProperties>
</file>